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7" r:id="rId4"/>
    <p:sldId id="264" r:id="rId5"/>
    <p:sldId id="258" r:id="rId6"/>
    <p:sldId id="259" r:id="rId7"/>
    <p:sldId id="260" r:id="rId8"/>
    <p:sldId id="267" r:id="rId9"/>
    <p:sldId id="266" r:id="rId10"/>
    <p:sldId id="265" r:id="rId11"/>
    <p:sldId id="299" r:id="rId12"/>
    <p:sldId id="300" r:id="rId13"/>
    <p:sldId id="272" r:id="rId14"/>
    <p:sldId id="261" r:id="rId15"/>
    <p:sldId id="301" r:id="rId16"/>
    <p:sldId id="277" r:id="rId17"/>
    <p:sldId id="305" r:id="rId18"/>
    <p:sldId id="262" r:id="rId19"/>
    <p:sldId id="270" r:id="rId20"/>
    <p:sldId id="274" r:id="rId21"/>
    <p:sldId id="271" r:id="rId22"/>
    <p:sldId id="273" r:id="rId23"/>
    <p:sldId id="278" r:id="rId24"/>
    <p:sldId id="275" r:id="rId25"/>
    <p:sldId id="276" r:id="rId26"/>
    <p:sldId id="303" r:id="rId27"/>
    <p:sldId id="304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83" d="100"/>
          <a:sy n="83" d="100"/>
        </p:scale>
        <p:origin x="7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ser\Desktop\&#53685;&#54633;%20&#47928;&#49436;3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500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Tourist Trend (tourist finding China)</a:t>
            </a:r>
            <a:endParaRPr lang="ko-KR" dirty="0"/>
          </a:p>
        </c:rich>
      </c:tx>
      <c:layout>
        <c:manualLayout>
          <c:xMode val="edge"/>
          <c:yMode val="edge"/>
          <c:x val="0.21588188976378"/>
          <c:y val="2.77777777777778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500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cat>
            <c:numRef>
              <c:f>Sheet1!$A$3:$C$3</c:f>
              <c:numCache>
                <c:formatCode>General</c:formatCode>
                <c:ptCount val="3"/>
                <c:pt idx="0">
                  <c:v>2014</c:v>
                </c:pt>
                <c:pt idx="1">
                  <c:v>2015</c:v>
                </c:pt>
                <c:pt idx="2">
                  <c:v>2016</c:v>
                </c:pt>
              </c:numCache>
            </c:numRef>
          </c:cat>
          <c:val>
            <c:numRef>
              <c:f>Sheet1!$A$4:$C$4</c:f>
              <c:numCache>
                <c:formatCode>General</c:formatCode>
                <c:ptCount val="3"/>
                <c:pt idx="0">
                  <c:v>55622000</c:v>
                </c:pt>
                <c:pt idx="1">
                  <c:v>56886000</c:v>
                </c:pt>
                <c:pt idx="2">
                  <c:v>59270000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E79-4209-8F92-33959C80347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2140650992"/>
        <c:axId val="2142637584"/>
      </c:barChart>
      <c:catAx>
        <c:axId val="21406509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/>
                  <a:t>YEAR</a:t>
                </a:r>
                <a:endParaRPr lang="ko-KR" alt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42637584"/>
        <c:crosses val="autoZero"/>
        <c:auto val="1"/>
        <c:lblAlgn val="ctr"/>
        <c:lblOffset val="100"/>
        <c:noMultiLvlLbl val="0"/>
      </c:catAx>
      <c:valAx>
        <c:axId val="214263758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Population</a:t>
                </a:r>
                <a:endParaRPr lang="ko-KR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1" i="0" u="none" strike="noStrike" kern="1200" baseline="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140650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4">
  <cs:axisTitle>
    <cs:lnRef idx="0"/>
    <cs:fillRef idx="0"/>
    <cs:effectRef idx="0"/>
    <cs:fontRef idx="minor">
      <a:schemeClr val="lt1"/>
    </cs:fontRef>
    <cs:defRPr sz="900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800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00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900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900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900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500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900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11AC31-974A-49AB-B78B-1AF34D03C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4DCDB07-2982-4A1B-B23F-57C873321C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E00485A-79A1-4F79-9950-AF091FE4C1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27DC-EFBF-4FEC-98B3-19C7FD091399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1173B5-5182-404F-A56E-8E8429397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FCAAAB5-EECE-4558-897A-25D1D8548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8A081-EE4F-4EE8-AF4C-6DED46A9E3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1761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81107A-5BE0-4F71-BA00-4E066BD81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1C67C5-7596-40D4-A261-596A4C292F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B0E47E-028F-4F85-B062-EA0F3A3E56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27DC-EFBF-4FEC-98B3-19C7FD091399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FFB91-E89C-4ABC-86E3-5B4DA17C9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D96E6C-5442-46E2-B65F-18DA37F88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8A081-EE4F-4EE8-AF4C-6DED46A9E3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354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FB38B5-4088-4A30-93D1-CBFA5ED5DF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B908B16-B229-4826-AE2E-574EFC9EA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AB99221-2554-48B8-A7DC-1498F60E4B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27DC-EFBF-4FEC-98B3-19C7FD091399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83B9E9C-59CA-4EE4-84AC-686EF83AE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D6C50B-CB8F-4274-9E52-6B85F7C47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8A081-EE4F-4EE8-AF4C-6DED46A9E3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4513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1">
            <a:extLst>
              <a:ext uri="{FF2B5EF4-FFF2-40B4-BE49-F238E27FC236}">
                <a16:creationId xmlns:a16="http://schemas.microsoft.com/office/drawing/2014/main" id="{AAF32A0B-D38A-4E4A-BD5E-94B671296508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-2" y="0"/>
            <a:ext cx="12192001" cy="6858000"/>
          </a:xfrm>
        </p:spPr>
        <p:txBody>
          <a:bodyPr anchor="ctr" anchorCtr="1"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Insert Image</a:t>
            </a:r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D3B46-48AB-439D-A981-D3596F977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0288" y="2313432"/>
            <a:ext cx="6592824" cy="2852737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000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8D712-0D13-4ECD-9BEB-B8EE651FF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90288" y="5193792"/>
            <a:ext cx="6592824" cy="978408"/>
          </a:xfrm>
        </p:spPr>
        <p:txBody>
          <a:bodyPr vert="horz" lIns="91440" tIns="45720" rIns="91440" bIns="45720" rtlCol="0">
            <a:noAutofit/>
          </a:bodyPr>
          <a:lstStyle>
            <a:lvl1pPr marL="0" indent="0">
              <a:buNone/>
              <a:defRPr lang="en-US" sz="160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337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55715A-A6AB-446F-BDA6-2F612C576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B833DA-5C71-498A-B37E-C613C13D3E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81B447-82E5-4A35-BAB3-99A389109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27DC-EFBF-4FEC-98B3-19C7FD091399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CDFF37-E1DC-465A-B814-32CC065B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60586C6-3B72-4109-AA83-F8C10BD5F0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8A081-EE4F-4EE8-AF4C-6DED46A9E3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311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83F4DD-5BCE-4FB5-AFE2-E033F227F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0CCF84B-2CD5-418C-8422-28BCEC0013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B4302F-411D-422D-A47D-510CF51AE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27DC-EFBF-4FEC-98B3-19C7FD091399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5FDD03-B1F9-407A-927F-9E6DDA4F4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B637DA-7708-4E24-90DB-CCF7A9FDD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8A081-EE4F-4EE8-AF4C-6DED46A9E3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0495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CDD450-5CB2-4614-9FF0-72CA3CC0D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423162A-5174-458C-9337-43FB06D7CE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0F9FFD9-7F81-4799-AE3F-5A7C7DE0FA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C77D0C8-519C-4EBB-A9CF-042CBE7BA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27DC-EFBF-4FEC-98B3-19C7FD091399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69F236-EC69-4315-9050-5BFA0B96C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422260-9032-4A07-AEBF-09A6749D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8A081-EE4F-4EE8-AF4C-6DED46A9E3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0305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D31DDE-A1C3-4BF9-A43E-3DD3D04EC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8F0C492-D0D6-4FFB-A229-944C438FDB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01DC6F-C5E6-4239-9FBB-CEED470A92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ADF5993-4594-4F66-8266-F9A2BD3FB0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3E9CA05-4CB5-4836-BD7A-0C3532B692A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7D1DD7D-1070-46E0-9194-1BBAF40704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27DC-EFBF-4FEC-98B3-19C7FD091399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30FA798-B0FE-412F-96EA-F1EE62BB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B6F259B-3C65-43C3-A7A6-1738B2670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8A081-EE4F-4EE8-AF4C-6DED46A9E3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4539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E42C5A-4C49-4B3B-893B-068B55B73D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0917F3-01C1-40AC-A0EF-355F26DDB2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27DC-EFBF-4FEC-98B3-19C7FD091399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6E23493-0846-4945-B325-107E2790B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700F52C-C148-45D1-9E9E-C518DA712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8A081-EE4F-4EE8-AF4C-6DED46A9E3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63667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B1E006-BB6E-48C9-A2BE-2A32D38E1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27DC-EFBF-4FEC-98B3-19C7FD091399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6C0E5DB-CBFC-4810-B061-9A7873C7C5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C594016-6F26-4BFB-96D3-08EC6D873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8A081-EE4F-4EE8-AF4C-6DED46A9E3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300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65D783-A486-45EC-B44F-5C008EF35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53EF22-76FC-47DF-BCC7-62F6585F2C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2112E5-CB3C-47CC-A947-6D9CF1F851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233475-80E7-4D58-9E56-87FEC5F31E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27DC-EFBF-4FEC-98B3-19C7FD091399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E722D1-0763-4418-A453-A8B1C175D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90A816-D0D1-4630-9DB5-CB32F571D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8A081-EE4F-4EE8-AF4C-6DED46A9E3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327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53E5D9-DDC0-47E3-8B2C-0EE24BD3A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10B425F-FA22-48A7-9280-0DAEE758C41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8BC3265-25E0-425A-AB86-DC233AAC84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11542FA-6E98-4870-BC64-2B7D929A9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27DC-EFBF-4FEC-98B3-19C7FD091399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B30AB7-06F3-45A9-88AB-11C095CEE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B69A8E-9617-4D1C-829C-9A8ABBBED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E8A081-EE4F-4EE8-AF4C-6DED46A9E3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0329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>
                <a:lumMod val="75000"/>
                <a:lumOff val="25000"/>
              </a:schemeClr>
            </a:gs>
            <a:gs pos="0">
              <a:schemeClr val="tx1">
                <a:lumMod val="50000"/>
                <a:lumOff val="50000"/>
              </a:schemeClr>
            </a:gs>
            <a:gs pos="100000">
              <a:schemeClr val="tx1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2CD80EE-5FC0-4F21-BD23-049CC9106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7850CD-9B75-4084-8608-AD0BF6D37D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AB46F19-652C-470E-BD58-7B0306D6D69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927DC-EFBF-4FEC-98B3-19C7FD091399}" type="datetimeFigureOut">
              <a:rPr lang="ko-KR" altLang="en-US" smtClean="0"/>
              <a:t>2018-12-15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2BCF7D-B2D2-4DE3-8BA5-88528056A9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E7EA9D-AF88-4C80-B289-0A2BBBCF50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E8A081-EE4F-4EE8-AF4C-6DED46A9E3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430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635296F9-030D-483B-9400-31D2AF85C7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9382"/>
            <a:ext cx="2362200" cy="18093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B78511D-6F3B-4FB4-A1BB-E03E3B83B511}"/>
              </a:ext>
            </a:extLst>
          </p:cNvPr>
          <p:cNvSpPr txBox="1"/>
          <p:nvPr/>
        </p:nvSpPr>
        <p:spPr>
          <a:xfrm>
            <a:off x="3895725" y="3219450"/>
            <a:ext cx="75914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800" b="1" i="1" dirty="0">
                <a:solidFill>
                  <a:schemeClr val="bg1"/>
                </a:solidFill>
              </a:rPr>
              <a:t>MY LEISURE BOOK</a:t>
            </a:r>
          </a:p>
          <a:p>
            <a:endParaRPr lang="en-US" altLang="ko-KR" sz="4800" b="1" i="1" dirty="0">
              <a:solidFill>
                <a:schemeClr val="bg1"/>
              </a:solidFill>
            </a:endParaRPr>
          </a:p>
          <a:p>
            <a:endParaRPr lang="en-US" altLang="ko-KR" sz="4800" b="1" i="1" dirty="0">
              <a:solidFill>
                <a:schemeClr val="bg1"/>
              </a:solidFill>
            </a:endParaRPr>
          </a:p>
          <a:p>
            <a:endParaRPr lang="en-US" altLang="ko-KR" sz="4800" b="1" i="1" dirty="0">
              <a:solidFill>
                <a:schemeClr val="bg1"/>
              </a:solidFill>
            </a:endParaRPr>
          </a:p>
          <a:p>
            <a:endParaRPr lang="en-US" altLang="ko-KR" sz="4800" b="1" i="1" dirty="0">
              <a:solidFill>
                <a:schemeClr val="bg1"/>
              </a:solidFill>
            </a:endParaRPr>
          </a:p>
          <a:p>
            <a:endParaRPr lang="ko-KR" altLang="en-US" sz="4800" b="1" i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A047FD-9087-4A9E-9F64-0A7B86B52651}"/>
              </a:ext>
            </a:extLst>
          </p:cNvPr>
          <p:cNvSpPr txBox="1"/>
          <p:nvPr/>
        </p:nvSpPr>
        <p:spPr>
          <a:xfrm>
            <a:off x="2586182" y="4419570"/>
            <a:ext cx="92455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</a:rPr>
              <a:t>Lola Lejeune, Joseph Kang, Ai King, </a:t>
            </a:r>
            <a:r>
              <a:rPr lang="en-US" altLang="ko-KR" sz="2000" dirty="0" err="1">
                <a:solidFill>
                  <a:schemeClr val="bg1"/>
                </a:solidFill>
              </a:rPr>
              <a:t>JhihYang</a:t>
            </a:r>
            <a:r>
              <a:rPr lang="en-US" altLang="ko-KR" sz="2000" dirty="0">
                <a:solidFill>
                  <a:schemeClr val="bg1"/>
                </a:solidFill>
              </a:rPr>
              <a:t> Wu, Hao Zheng, Terry Kim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33AA6E-0977-4C04-BA79-ABD543736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19800"/>
            <a:ext cx="12192000" cy="838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AE96C3B-2F41-4A84-84E1-4EFEA1B43CA1}"/>
              </a:ext>
            </a:extLst>
          </p:cNvPr>
          <p:cNvSpPr txBox="1"/>
          <p:nvPr/>
        </p:nvSpPr>
        <p:spPr>
          <a:xfrm>
            <a:off x="3325090" y="5134035"/>
            <a:ext cx="80171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i="1" dirty="0">
                <a:solidFill>
                  <a:schemeClr val="bg1"/>
                </a:solidFill>
              </a:rPr>
              <a:t>3 High School Students, 1 Post-Graduate, 1 AI HACK, 1 IT Manager</a:t>
            </a:r>
            <a:endParaRPr lang="ko-KR" altLang="en-US" sz="16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7233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4F6D943-A825-4B17-981B-31FC02148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21" y="1363873"/>
            <a:ext cx="2224052" cy="428272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7619E61-9C16-4B77-805E-2F222B847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8550" y="1363873"/>
            <a:ext cx="2085151" cy="438807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0D50503-B42F-4F9F-A628-B1DE8F68D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6843" y="1319209"/>
            <a:ext cx="2284872" cy="456363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C83F656-9495-4137-B23D-28D26B592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4857" y="1237673"/>
            <a:ext cx="2308174" cy="456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71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0278EF4-5208-4913-86E5-1965DD5C04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96" y="295851"/>
            <a:ext cx="2854838" cy="57173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FB2DECA-629F-486D-BFFC-2A2E47483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754" y="295851"/>
            <a:ext cx="2736245" cy="561570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D275EF5-6EA6-4CDF-BD6C-F0EBC05D2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258" y="295851"/>
            <a:ext cx="2759840" cy="561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327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CBAE215-38F2-419D-878B-163321AD9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93" y="1209964"/>
            <a:ext cx="2386454" cy="47793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03F3B2-56EE-43ED-89B2-3098DFB6DCB0}"/>
              </a:ext>
            </a:extLst>
          </p:cNvPr>
          <p:cNvSpPr txBox="1"/>
          <p:nvPr/>
        </p:nvSpPr>
        <p:spPr>
          <a:xfrm>
            <a:off x="4636655" y="1209964"/>
            <a:ext cx="512618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</a:rPr>
              <a:t>PERSONALIZED</a:t>
            </a: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600" dirty="0">
                <a:solidFill>
                  <a:schemeClr val="bg1"/>
                </a:solidFill>
              </a:rPr>
              <a:t>SHARING </a:t>
            </a: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600" dirty="0">
                <a:solidFill>
                  <a:schemeClr val="bg1"/>
                </a:solidFill>
              </a:rPr>
              <a:t>EMOTION</a:t>
            </a: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600" dirty="0">
                <a:solidFill>
                  <a:schemeClr val="bg1"/>
                </a:solidFill>
              </a:rPr>
              <a:t>EXPERIENCE</a:t>
            </a:r>
          </a:p>
          <a:p>
            <a:endParaRPr lang="en-US" altLang="ko-KR" sz="3600" dirty="0">
              <a:solidFill>
                <a:schemeClr val="bg1"/>
              </a:solidFill>
            </a:endParaRPr>
          </a:p>
          <a:p>
            <a:r>
              <a:rPr lang="en-US" altLang="ko-KR" sz="3600" dirty="0">
                <a:solidFill>
                  <a:schemeClr val="bg1"/>
                </a:solidFill>
              </a:rPr>
              <a:t>PUBLISH</a:t>
            </a:r>
            <a:endParaRPr lang="ko-KR" alt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8279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otel manager clip artì ëí ì´ë¯¸ì§ ê²ìê²°ê³¼">
            <a:extLst>
              <a:ext uri="{FF2B5EF4-FFF2-40B4-BE49-F238E27FC236}">
                <a16:creationId xmlns:a16="http://schemas.microsoft.com/office/drawing/2014/main" id="{846C6747-5BDD-4346-B151-121F7B156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550" y="2314575"/>
            <a:ext cx="3248025" cy="3248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509F1868-7382-4E20-B5E9-516A4BD70623}"/>
              </a:ext>
            </a:extLst>
          </p:cNvPr>
          <p:cNvSpPr/>
          <p:nvPr/>
        </p:nvSpPr>
        <p:spPr>
          <a:xfrm>
            <a:off x="5659755" y="1476375"/>
            <a:ext cx="2453640" cy="103632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需要推荐吗？</a:t>
            </a:r>
            <a:endParaRPr lang="ko-KR" altLang="en-US" dirty="0"/>
          </a:p>
        </p:txBody>
      </p:sp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BCDCE0F7-72F4-431F-B1EE-0D32A761C1C6}"/>
              </a:ext>
            </a:extLst>
          </p:cNvPr>
          <p:cNvSpPr/>
          <p:nvPr/>
        </p:nvSpPr>
        <p:spPr>
          <a:xfrm>
            <a:off x="2600325" y="1278255"/>
            <a:ext cx="2453640" cy="1036320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Well, I have “My Leisure Book”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0290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AC12DD-8B18-465A-8784-131447B6D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9792" y="2766218"/>
            <a:ext cx="8618826" cy="1325563"/>
          </a:xfrm>
        </p:spPr>
        <p:txBody>
          <a:bodyPr>
            <a:no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</a:rPr>
              <a:t>PERFECT, NOW DOES IT WORK?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35701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8CB91441-7FF5-4876-B229-35876F437488}"/>
              </a:ext>
            </a:extLst>
          </p:cNvPr>
          <p:cNvSpPr txBox="1">
            <a:spLocks/>
          </p:cNvSpPr>
          <p:nvPr/>
        </p:nvSpPr>
        <p:spPr>
          <a:xfrm>
            <a:off x="5217246" y="2766218"/>
            <a:ext cx="1757507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YES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1836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D7ECF1F4-84CC-4789-885E-6153F41D9F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" y="9236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303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EA9B40-EC9F-4266-A303-063E27BBA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7FA54E6-F01D-47A2-86BC-C328FB368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9FDC94-45CE-4A08-B08C-ABD938817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137"/>
            <a:ext cx="12090401" cy="683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689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FD5D2F-AEDE-4AAC-A26D-E1267E2F90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</a:rPr>
              <a:t>VALUE FROM POI DATA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08A3F0-A33B-464C-AAAC-372FC584B64D}"/>
              </a:ext>
            </a:extLst>
          </p:cNvPr>
          <p:cNvSpPr txBox="1"/>
          <p:nvPr/>
        </p:nvSpPr>
        <p:spPr>
          <a:xfrm>
            <a:off x="285991" y="4211782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8760 HOURS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9C573513-7AF1-4F1B-88D0-01201689F0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5108" y="1825625"/>
            <a:ext cx="5801784" cy="4351338"/>
          </a:xfrm>
        </p:spPr>
      </p:pic>
    </p:spTree>
    <p:extLst>
      <p:ext uri="{BB962C8B-B14F-4D97-AF65-F5344CB8AC3E}">
        <p14:creationId xmlns:p14="http://schemas.microsoft.com/office/powerpoint/2010/main" val="40394171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917378B-DD41-431B-BBC4-0053E0BF3887}"/>
              </a:ext>
            </a:extLst>
          </p:cNvPr>
          <p:cNvSpPr txBox="1"/>
          <p:nvPr/>
        </p:nvSpPr>
        <p:spPr>
          <a:xfrm>
            <a:off x="4451783" y="2921168"/>
            <a:ext cx="328843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</a:rPr>
              <a:t>PROFIT?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4230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confinder_person_4_1376031.png" descr="iconfinder_person_4_1376031.png">
            <a:extLst>
              <a:ext uri="{FF2B5EF4-FFF2-40B4-BE49-F238E27FC236}">
                <a16:creationId xmlns:a16="http://schemas.microsoft.com/office/drawing/2014/main" id="{A84FCF9D-51B3-4D2E-8BCD-BB6A0DFD62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22894" y="2322415"/>
            <a:ext cx="2559406" cy="255940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Nick">
            <a:extLst>
              <a:ext uri="{FF2B5EF4-FFF2-40B4-BE49-F238E27FC236}">
                <a16:creationId xmlns:a16="http://schemas.microsoft.com/office/drawing/2014/main" id="{204DAB55-831A-44F1-8F7A-A1535DD53992}"/>
              </a:ext>
            </a:extLst>
          </p:cNvPr>
          <p:cNvSpPr txBox="1">
            <a:spLocks/>
          </p:cNvSpPr>
          <p:nvPr/>
        </p:nvSpPr>
        <p:spPr>
          <a:xfrm>
            <a:off x="978787" y="768643"/>
            <a:ext cx="3115014" cy="113853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Nick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35D29C6-3765-47E9-8C5D-B02DE23E071A}"/>
              </a:ext>
            </a:extLst>
          </p:cNvPr>
          <p:cNvSpPr/>
          <p:nvPr/>
        </p:nvSpPr>
        <p:spPr>
          <a:xfrm>
            <a:off x="777697" y="2322415"/>
            <a:ext cx="8724900" cy="2213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SzPct val="145000"/>
              <a:defRPr sz="3200"/>
            </a:pPr>
            <a:r>
              <a:rPr lang="en-US" altLang="ko-KR" dirty="0">
                <a:solidFill>
                  <a:schemeClr val="bg1"/>
                </a:solidFill>
              </a:rPr>
              <a:t>Foreigner</a:t>
            </a:r>
          </a:p>
          <a:p>
            <a:pPr>
              <a:lnSpc>
                <a:spcPct val="150000"/>
              </a:lnSpc>
              <a:buSzPct val="145000"/>
              <a:defRPr sz="3200"/>
            </a:pPr>
            <a:r>
              <a:rPr lang="en-US" altLang="ko-KR" dirty="0">
                <a:solidFill>
                  <a:schemeClr val="bg1"/>
                </a:solidFill>
              </a:rPr>
              <a:t>Interested in Chinese Culture</a:t>
            </a:r>
          </a:p>
          <a:p>
            <a:pPr>
              <a:lnSpc>
                <a:spcPct val="150000"/>
              </a:lnSpc>
              <a:buSzPct val="145000"/>
              <a:defRPr sz="3200"/>
            </a:pPr>
            <a:r>
              <a:rPr lang="en-US" altLang="ko-KR" dirty="0">
                <a:solidFill>
                  <a:schemeClr val="bg1"/>
                </a:solidFill>
              </a:rPr>
              <a:t>Visits China this time</a:t>
            </a:r>
          </a:p>
        </p:txBody>
      </p:sp>
    </p:spTree>
    <p:extLst>
      <p:ext uri="{BB962C8B-B14F-4D97-AF65-F5344CB8AC3E}">
        <p14:creationId xmlns:p14="http://schemas.microsoft.com/office/powerpoint/2010/main" val="3002344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차트 3">
            <a:extLst>
              <a:ext uri="{FF2B5EF4-FFF2-40B4-BE49-F238E27FC236}">
                <a16:creationId xmlns:a16="http://schemas.microsoft.com/office/drawing/2014/main" id="{83274717-27E3-4AF5-ADFB-D87E89AED77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8061839"/>
              </p:ext>
            </p:extLst>
          </p:nvPr>
        </p:nvGraphicFramePr>
        <p:xfrm>
          <a:off x="1067088" y="1026507"/>
          <a:ext cx="8258175" cy="45727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508BCCB2-FFA5-4685-BE13-920700A45CD4}"/>
              </a:ext>
            </a:extLst>
          </p:cNvPr>
          <p:cNvSpPr txBox="1"/>
          <p:nvPr/>
        </p:nvSpPr>
        <p:spPr>
          <a:xfrm>
            <a:off x="9505950" y="5448300"/>
            <a:ext cx="90582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</a:rPr>
              <a:t>+NEW</a:t>
            </a:r>
            <a:endParaRPr lang="ko-KR" altLang="en-US" sz="4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590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5BF1BC-BC4C-4BD7-A916-465135434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bg1"/>
                </a:solidFill>
              </a:rPr>
              <a:t>COST STRUCTURE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5CE6780-C457-4B5F-9E3F-5A4418FD9752}"/>
              </a:ext>
            </a:extLst>
          </p:cNvPr>
          <p:cNvSpPr/>
          <p:nvPr/>
        </p:nvSpPr>
        <p:spPr>
          <a:xfrm>
            <a:off x="1057275" y="2375238"/>
            <a:ext cx="886258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200" dirty="0">
                <a:solidFill>
                  <a:schemeClr val="bg1"/>
                </a:solidFill>
              </a:rPr>
              <a:t>SOFTWARE DESIGNERS   40%</a:t>
            </a:r>
          </a:p>
          <a:p>
            <a:pPr marL="342900" indent="-342900">
              <a:buAutoNum type="arabicPeriod"/>
            </a:pPr>
            <a:endParaRPr lang="en-US" altLang="ko-KR" sz="32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3200" dirty="0">
                <a:solidFill>
                  <a:schemeClr val="bg1"/>
                </a:solidFill>
              </a:rPr>
              <a:t>SERVER SET UP  7% </a:t>
            </a:r>
          </a:p>
          <a:p>
            <a:pPr marL="342900" indent="-342900">
              <a:buAutoNum type="arabicPeriod"/>
            </a:pPr>
            <a:endParaRPr lang="en-US" altLang="ko-KR" sz="32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3200" dirty="0">
                <a:solidFill>
                  <a:schemeClr val="bg1"/>
                </a:solidFill>
              </a:rPr>
              <a:t>APP-ADVERTISEMENT (variable) 26%</a:t>
            </a:r>
          </a:p>
          <a:p>
            <a:pPr marL="342900" indent="-342900">
              <a:buAutoNum type="arabicPeriod"/>
            </a:pPr>
            <a:endParaRPr lang="en-US" altLang="ko-KR" sz="3200" dirty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en-US" altLang="ko-KR" sz="3200" dirty="0">
                <a:solidFill>
                  <a:schemeClr val="bg1"/>
                </a:solidFill>
              </a:rPr>
              <a:t>PROMOTION (variable) 27%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181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2">
            <a:extLst>
              <a:ext uri="{FF2B5EF4-FFF2-40B4-BE49-F238E27FC236}">
                <a16:creationId xmlns:a16="http://schemas.microsoft.com/office/drawing/2014/main" id="{DB8F8871-E045-4781-BE56-F2EA19F40ED1}"/>
              </a:ext>
            </a:extLst>
          </p:cNvPr>
          <p:cNvSpPr txBox="1">
            <a:spLocks/>
          </p:cNvSpPr>
          <p:nvPr/>
        </p:nvSpPr>
        <p:spPr>
          <a:xfrm>
            <a:off x="866774" y="2144715"/>
            <a:ext cx="9363076" cy="3368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Tx/>
              <a:buAutoNum type="arabicPeriod"/>
            </a:pPr>
            <a:r>
              <a:rPr lang="en-GB" sz="3200" dirty="0">
                <a:solidFill>
                  <a:schemeClr val="bg1"/>
                </a:solidFill>
              </a:rPr>
              <a:t> ADVERTISEMENT (ADD MATCH)  </a:t>
            </a:r>
          </a:p>
          <a:p>
            <a:pPr marL="342900" indent="-342900" algn="l">
              <a:buFontTx/>
              <a:buAutoNum type="arabicPeriod"/>
            </a:pPr>
            <a:endParaRPr lang="en-GB" sz="3200" dirty="0">
              <a:solidFill>
                <a:schemeClr val="bg1"/>
              </a:solidFill>
            </a:endParaRPr>
          </a:p>
          <a:p>
            <a:pPr marL="342900" indent="-342900" algn="l">
              <a:buFontTx/>
              <a:buAutoNum type="arabicPeriod"/>
            </a:pPr>
            <a:r>
              <a:rPr lang="en-GB" sz="3200" dirty="0">
                <a:solidFill>
                  <a:schemeClr val="bg1"/>
                </a:solidFill>
              </a:rPr>
              <a:t> IN-APP SERVICE</a:t>
            </a:r>
          </a:p>
          <a:p>
            <a:pPr marL="342900" indent="-342900" algn="l">
              <a:buFontTx/>
              <a:buAutoNum type="arabicPeriod"/>
            </a:pPr>
            <a:endParaRPr lang="en-GB" sz="3200" dirty="0">
              <a:solidFill>
                <a:schemeClr val="bg1"/>
              </a:solidFill>
            </a:endParaRPr>
          </a:p>
          <a:p>
            <a:pPr marL="342900" indent="-342900" algn="l">
              <a:buFontTx/>
              <a:buAutoNum type="arabicPeriod"/>
            </a:pPr>
            <a:r>
              <a:rPr lang="en-GB" sz="3200" dirty="0">
                <a:solidFill>
                  <a:schemeClr val="bg1"/>
                </a:solidFill>
              </a:rPr>
              <a:t>SPECIAL SERVICE 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Text Placeholder 22">
            <a:extLst>
              <a:ext uri="{FF2B5EF4-FFF2-40B4-BE49-F238E27FC236}">
                <a16:creationId xmlns:a16="http://schemas.microsoft.com/office/drawing/2014/main" id="{42606E60-7514-4CC7-9CE6-4C3AE14EC7A8}"/>
              </a:ext>
            </a:extLst>
          </p:cNvPr>
          <p:cNvSpPr txBox="1">
            <a:spLocks/>
          </p:cNvSpPr>
          <p:nvPr/>
        </p:nvSpPr>
        <p:spPr>
          <a:xfrm>
            <a:off x="2257424" y="460378"/>
            <a:ext cx="7267575" cy="33686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ct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sz="3200" b="1" dirty="0"/>
          </a:p>
        </p:txBody>
      </p:sp>
      <p:sp>
        <p:nvSpPr>
          <p:cNvPr id="7" name="제목 1">
            <a:extLst>
              <a:ext uri="{FF2B5EF4-FFF2-40B4-BE49-F238E27FC236}">
                <a16:creationId xmlns:a16="http://schemas.microsoft.com/office/drawing/2014/main" id="{871B78F5-9FFA-4E28-B44A-045A2DE72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774" y="270163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6000" dirty="0">
                <a:solidFill>
                  <a:schemeClr val="bg1"/>
                </a:solidFill>
              </a:rPr>
              <a:t>REVENUE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861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말풍선: 타원형 4">
            <a:extLst>
              <a:ext uri="{FF2B5EF4-FFF2-40B4-BE49-F238E27FC236}">
                <a16:creationId xmlns:a16="http://schemas.microsoft.com/office/drawing/2014/main" id="{E9B85C83-F650-4689-8FBC-7EFDE2A0CD71}"/>
              </a:ext>
            </a:extLst>
          </p:cNvPr>
          <p:cNvSpPr/>
          <p:nvPr/>
        </p:nvSpPr>
        <p:spPr>
          <a:xfrm>
            <a:off x="2660072" y="360218"/>
            <a:ext cx="4276437" cy="2392218"/>
          </a:xfrm>
          <a:prstGeom prst="wedgeEllipseCallou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iconfinder_person_4_1376031.png" descr="iconfinder_person_4_1376031.png">
            <a:extLst>
              <a:ext uri="{FF2B5EF4-FFF2-40B4-BE49-F238E27FC236}">
                <a16:creationId xmlns:a16="http://schemas.microsoft.com/office/drawing/2014/main" id="{AD7B142A-D9E2-43CE-B543-B7F130ADF0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9112" y="2149297"/>
            <a:ext cx="2559406" cy="2559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74" name="Picture 2" descr="book clip artì ëí ì´ë¯¸ì§ ê²ìê²°ê³¼">
            <a:extLst>
              <a:ext uri="{FF2B5EF4-FFF2-40B4-BE49-F238E27FC236}">
                <a16:creationId xmlns:a16="http://schemas.microsoft.com/office/drawing/2014/main" id="{9E222D8A-9776-4290-8BC1-51ED58409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024" y="733272"/>
            <a:ext cx="1141989" cy="164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kindle clip artì ëí ì´ë¯¸ì§ ê²ìê²°ê³¼">
            <a:extLst>
              <a:ext uri="{FF2B5EF4-FFF2-40B4-BE49-F238E27FC236}">
                <a16:creationId xmlns:a16="http://schemas.microsoft.com/office/drawing/2014/main" id="{863AF522-7EF6-4E22-A951-77C2854799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284" y="1506680"/>
            <a:ext cx="5752716" cy="4314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940CFB-B050-4E59-B4A6-EDB16891C8A5}"/>
              </a:ext>
            </a:extLst>
          </p:cNvPr>
          <p:cNvSpPr txBox="1"/>
          <p:nvPr/>
        </p:nvSpPr>
        <p:spPr>
          <a:xfrm>
            <a:off x="4301065" y="5313385"/>
            <a:ext cx="42764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</a:rPr>
              <a:t>MATCHING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787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confinder_person_4_1376031.png" descr="iconfinder_person_4_1376031.png">
            <a:extLst>
              <a:ext uri="{FF2B5EF4-FFF2-40B4-BE49-F238E27FC236}">
                <a16:creationId xmlns:a16="http://schemas.microsoft.com/office/drawing/2014/main" id="{33FA4F89-A294-493E-9D05-923EA5EF0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5875" y="3008504"/>
            <a:ext cx="2559406" cy="2559406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A2C2085-92CE-4572-8B7E-71446901AC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894" y="859538"/>
            <a:ext cx="3432231" cy="5411262"/>
          </a:xfrm>
          <a:prstGeom prst="rect">
            <a:avLst/>
          </a:prstGeom>
        </p:spPr>
      </p:pic>
      <p:pic>
        <p:nvPicPr>
          <p:cNvPr id="2050" name="Picture 2" descr="museum iconì ëí ì´ë¯¸ì§ ê²ìê²°ê³¼">
            <a:extLst>
              <a:ext uri="{FF2B5EF4-FFF2-40B4-BE49-F238E27FC236}">
                <a16:creationId xmlns:a16="http://schemas.microsoft.com/office/drawing/2014/main" id="{450BECCC-D406-4AB1-94AC-A519C1CD8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517" y="1134809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ickets pngì ëí ì´ë¯¸ì§ ê²ìê²°ê³¼">
            <a:extLst>
              <a:ext uri="{FF2B5EF4-FFF2-40B4-BE49-F238E27FC236}">
                <a16:creationId xmlns:a16="http://schemas.microsoft.com/office/drawing/2014/main" id="{5639201B-A8E8-4967-8715-183CC711D2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962" y="1712366"/>
            <a:ext cx="1587325" cy="158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nk account clip artì ëí ì´ë¯¸ì§ ê²ìê²°ê³¼">
            <a:extLst>
              <a:ext uri="{FF2B5EF4-FFF2-40B4-BE49-F238E27FC236}">
                <a16:creationId xmlns:a16="http://schemas.microsoft.com/office/drawing/2014/main" id="{54178998-F540-4AF3-93EB-3B436AC4E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315" y="1293646"/>
            <a:ext cx="2166825" cy="158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화살표: 아래로 구부러짐 2">
            <a:extLst>
              <a:ext uri="{FF2B5EF4-FFF2-40B4-BE49-F238E27FC236}">
                <a16:creationId xmlns:a16="http://schemas.microsoft.com/office/drawing/2014/main" id="{2A3212B7-DA55-45E6-A8D1-CB51304A7437}"/>
              </a:ext>
            </a:extLst>
          </p:cNvPr>
          <p:cNvSpPr/>
          <p:nvPr/>
        </p:nvSpPr>
        <p:spPr>
          <a:xfrm>
            <a:off x="5480944" y="637865"/>
            <a:ext cx="1062392" cy="65578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화살표: 아래로 구부러짐 10">
            <a:extLst>
              <a:ext uri="{FF2B5EF4-FFF2-40B4-BE49-F238E27FC236}">
                <a16:creationId xmlns:a16="http://schemas.microsoft.com/office/drawing/2014/main" id="{C86CE4E2-471A-4969-9870-4D62F0AC22A8}"/>
              </a:ext>
            </a:extLst>
          </p:cNvPr>
          <p:cNvSpPr/>
          <p:nvPr/>
        </p:nvSpPr>
        <p:spPr>
          <a:xfrm>
            <a:off x="2867681" y="928255"/>
            <a:ext cx="1062392" cy="655781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CE570C-4702-4DE8-B536-690978B8F3F0}"/>
              </a:ext>
            </a:extLst>
          </p:cNvPr>
          <p:cNvSpPr txBox="1"/>
          <p:nvPr/>
        </p:nvSpPr>
        <p:spPr>
          <a:xfrm>
            <a:off x="3886697" y="2943535"/>
            <a:ext cx="2780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$    5%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B146AC-2AFB-479B-A263-7FFDB4F1FDF4}"/>
              </a:ext>
            </a:extLst>
          </p:cNvPr>
          <p:cNvSpPr txBox="1"/>
          <p:nvPr/>
        </p:nvSpPr>
        <p:spPr>
          <a:xfrm>
            <a:off x="4105784" y="4145590"/>
            <a:ext cx="449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YAHOO OPEN 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4" name="Picture 6" descr="dianpingì ëí ì´ë¯¸ì§ ê²ìê²°ê³¼">
            <a:extLst>
              <a:ext uri="{FF2B5EF4-FFF2-40B4-BE49-F238E27FC236}">
                <a16:creationId xmlns:a16="http://schemas.microsoft.com/office/drawing/2014/main" id="{35A89072-9AC7-4060-90C0-C53143BAA7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511" y="2797158"/>
            <a:ext cx="1867650" cy="1120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494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6378ED85-3B76-4DE0-8ACA-414033C2D4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509" y="505691"/>
            <a:ext cx="3122205" cy="55533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0B0FD27-2120-4C7B-9AF7-C27893152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353" y="622299"/>
            <a:ext cx="2991086" cy="53201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56DC59-28ED-4798-A83D-FE42227CEFEE}"/>
              </a:ext>
            </a:extLst>
          </p:cNvPr>
          <p:cNvSpPr txBox="1"/>
          <p:nvPr/>
        </p:nvSpPr>
        <p:spPr>
          <a:xfrm>
            <a:off x="3748151" y="3282371"/>
            <a:ext cx="2780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dirty="0">
                <a:solidFill>
                  <a:schemeClr val="bg1"/>
                </a:solidFill>
              </a:rPr>
              <a:t>$    5%</a:t>
            </a:r>
            <a:endParaRPr lang="ko-KR" altLang="en-US" sz="5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104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ED06A-6752-45BC-92EE-951BB1EC8A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18809" y="2766218"/>
            <a:ext cx="2154382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6000" dirty="0">
                <a:solidFill>
                  <a:schemeClr val="bg1"/>
                </a:solidFill>
              </a:rPr>
              <a:t>WHY?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10782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040E79A-A68C-4189-AD8A-E69D7726B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8198" y="2702425"/>
            <a:ext cx="5135604" cy="1453150"/>
          </a:xfrm>
        </p:spPr>
        <p:txBody>
          <a:bodyPr/>
          <a:lstStyle/>
          <a:p>
            <a:pPr algn="ctr"/>
            <a:r>
              <a:rPr lang="en-US" altLang="ko-KR" dirty="0"/>
              <a:t>Thank You </a:t>
            </a:r>
            <a:r>
              <a:rPr lang="en-US" altLang="ko-KR" dirty="0">
                <a:sym typeface="Wingdings" panose="05000000000000000000" pitchFamily="2" charset="2"/>
              </a:rPr>
              <a:t>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1DFE4C-AAEF-4A24-B068-1B55C7BBD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655"/>
            <a:ext cx="2362200" cy="1809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5431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oogle pngì ëí ì´ë¯¸ì§ ê²ìê²°ê³¼">
            <a:extLst>
              <a:ext uri="{FF2B5EF4-FFF2-40B4-BE49-F238E27FC236}">
                <a16:creationId xmlns:a16="http://schemas.microsoft.com/office/drawing/2014/main" id="{17760F4A-52F9-4710-830C-6D495C8E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3850"/>
            <a:ext cx="10096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EC98E6-38C6-435F-87FE-6665F7A26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968" y="1333500"/>
            <a:ext cx="8882063" cy="510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012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google pngì ëí ì´ë¯¸ì§ ê²ìê²°ê³¼">
            <a:extLst>
              <a:ext uri="{FF2B5EF4-FFF2-40B4-BE49-F238E27FC236}">
                <a16:creationId xmlns:a16="http://schemas.microsoft.com/office/drawing/2014/main" id="{17760F4A-52F9-4710-830C-6D495C8E3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23850"/>
            <a:ext cx="1009650" cy="1009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EC98E6-38C6-435F-87FE-6665F7A26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4968" y="1333500"/>
            <a:ext cx="8882063" cy="510393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A4CED3-2B81-4A67-A7C4-021A462AE0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5550" y="3247293"/>
            <a:ext cx="762000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417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1012FA-84B8-413F-AB8F-1E81A13DC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2F1234D-2213-4E8A-AB0C-9677F7288B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A0C05E7-5E94-48AA-9F18-4859359DB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365125"/>
            <a:ext cx="9258300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8765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9B77EB-FEC0-4C5D-B286-44938164D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6450" y="557212"/>
            <a:ext cx="10515600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Complicated       Unsatisfied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개체 틀 5">
            <a:extLst>
              <a:ext uri="{FF2B5EF4-FFF2-40B4-BE49-F238E27FC236}">
                <a16:creationId xmlns:a16="http://schemas.microsoft.com/office/drawing/2014/main" id="{65362782-6A87-4975-907F-AA00E9945CC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5000" b="5000"/>
          <a:stretch>
            <a:fillRect/>
          </a:stretch>
        </p:blipFill>
        <p:spPr>
          <a:xfrm>
            <a:off x="297390" y="1962150"/>
            <a:ext cx="5579535" cy="31799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2660BB7-8C2A-4A9A-849F-9D063C4522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923"/>
          <a:stretch/>
        </p:blipFill>
        <p:spPr>
          <a:xfrm>
            <a:off x="6096000" y="1962151"/>
            <a:ext cx="5648325" cy="317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138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F038D-37D4-43B1-8FB1-8B79C4EE7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71767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 dirty="0">
                <a:solidFill>
                  <a:schemeClr val="bg1"/>
                </a:solidFill>
              </a:rPr>
              <a:t>SIMPLE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93A32C-A4B8-455D-9F77-3F7553D94CCB}"/>
              </a:ext>
            </a:extLst>
          </p:cNvPr>
          <p:cNvSpPr txBox="1"/>
          <p:nvPr/>
        </p:nvSpPr>
        <p:spPr>
          <a:xfrm>
            <a:off x="6924675" y="4710113"/>
            <a:ext cx="4905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</a:rPr>
              <a:t>MEANINGFUL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694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CF038D-37D4-43B1-8FB1-8B79C4EE7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00" y="171767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7200" dirty="0">
                <a:solidFill>
                  <a:schemeClr val="bg1"/>
                </a:solidFill>
              </a:rPr>
              <a:t>SIMPLE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93A32C-A4B8-455D-9F77-3F7553D94CCB}"/>
              </a:ext>
            </a:extLst>
          </p:cNvPr>
          <p:cNvSpPr txBox="1"/>
          <p:nvPr/>
        </p:nvSpPr>
        <p:spPr>
          <a:xfrm>
            <a:off x="6924675" y="4710113"/>
            <a:ext cx="4905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</a:rPr>
              <a:t>MEANINGFUL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39FBF57-CDB6-4ADB-BC6F-1C8EF5FFFBAD}"/>
              </a:ext>
            </a:extLst>
          </p:cNvPr>
          <p:cNvSpPr/>
          <p:nvPr/>
        </p:nvSpPr>
        <p:spPr>
          <a:xfrm>
            <a:off x="1438275" y="3134509"/>
            <a:ext cx="931545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400" b="1" dirty="0" err="1">
                <a:solidFill>
                  <a:schemeClr val="bg1"/>
                </a:solidFill>
              </a:rPr>
              <a:t>Emotion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</a:rPr>
              <a:t>is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</a:rPr>
              <a:t>often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</a:rPr>
              <a:t>intertwined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</a:rPr>
              <a:t>with</a:t>
            </a:r>
            <a:r>
              <a:rPr lang="ko-KR" altLang="en-US" sz="2800" dirty="0">
                <a:solidFill>
                  <a:schemeClr val="bg1"/>
                </a:solidFill>
              </a:rPr>
              <a:t> </a:t>
            </a:r>
            <a:r>
              <a:rPr lang="ko-KR" altLang="en-US" sz="2800" dirty="0" err="1">
                <a:solidFill>
                  <a:schemeClr val="bg1"/>
                </a:solidFill>
              </a:rPr>
              <a:t>mood</a:t>
            </a:r>
            <a:r>
              <a:rPr lang="ko-KR" altLang="en-US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 err="1">
                <a:solidFill>
                  <a:schemeClr val="bg1"/>
                </a:solidFill>
              </a:rPr>
              <a:t>temperament</a:t>
            </a:r>
            <a:r>
              <a:rPr lang="ko-KR" altLang="en-US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 err="1">
                <a:solidFill>
                  <a:schemeClr val="bg1"/>
                </a:solidFill>
              </a:rPr>
              <a:t>personality</a:t>
            </a:r>
            <a:r>
              <a:rPr lang="ko-KR" altLang="en-US" sz="2800" dirty="0">
                <a:solidFill>
                  <a:schemeClr val="bg1"/>
                </a:solidFill>
              </a:rPr>
              <a:t>, </a:t>
            </a:r>
            <a:r>
              <a:rPr lang="ko-KR" altLang="en-US" sz="2800" dirty="0" err="1">
                <a:solidFill>
                  <a:schemeClr val="bg1"/>
                </a:solidFill>
              </a:rPr>
              <a:t>disposition</a:t>
            </a:r>
            <a:r>
              <a:rPr lang="ko-KR" altLang="en-US" sz="2800" dirty="0">
                <a:solidFill>
                  <a:schemeClr val="bg1"/>
                </a:solidFill>
              </a:rPr>
              <a:t>, and </a:t>
            </a:r>
            <a:r>
              <a:rPr lang="ko-KR" altLang="en-US" sz="2800" dirty="0" err="1">
                <a:solidFill>
                  <a:schemeClr val="bg1"/>
                </a:solidFill>
              </a:rPr>
              <a:t>motivation</a:t>
            </a:r>
            <a:r>
              <a:rPr lang="ko-KR" altLang="en-US" sz="28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3BA0E0-56CB-486C-8482-D7F8FDDFCBE5}"/>
              </a:ext>
            </a:extLst>
          </p:cNvPr>
          <p:cNvSpPr txBox="1"/>
          <p:nvPr/>
        </p:nvSpPr>
        <p:spPr>
          <a:xfrm>
            <a:off x="6096000" y="918518"/>
            <a:ext cx="78200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</a:rPr>
              <a:t>PERSONALIZE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0620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C8B7C1F-4318-48A5-AEEE-A38910B40836}"/>
              </a:ext>
            </a:extLst>
          </p:cNvPr>
          <p:cNvSpPr txBox="1"/>
          <p:nvPr/>
        </p:nvSpPr>
        <p:spPr>
          <a:xfrm>
            <a:off x="3962400" y="304800"/>
            <a:ext cx="7467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</a:rPr>
              <a:t>FUNCTION</a:t>
            </a:r>
            <a:endParaRPr lang="ko-KR" altLang="en-US" sz="6000" dirty="0">
              <a:solidFill>
                <a:schemeClr val="bg1"/>
              </a:solidFill>
            </a:endParaRPr>
          </a:p>
        </p:txBody>
      </p:sp>
      <p:pic>
        <p:nvPicPr>
          <p:cNvPr id="6" name="Picture 2" descr="baiduì ëí ì´ë¯¸ì§ ê²ìê²°ê³¼">
            <a:extLst>
              <a:ext uri="{FF2B5EF4-FFF2-40B4-BE49-F238E27FC236}">
                <a16:creationId xmlns:a16="http://schemas.microsoft.com/office/drawing/2014/main" id="{E93B48E7-F0E9-49B7-A472-410EC497B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633" y="1772465"/>
            <a:ext cx="2945130" cy="140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dianpingì ëí ì´ë¯¸ì§ ê²ìê²°ê³¼">
            <a:extLst>
              <a:ext uri="{FF2B5EF4-FFF2-40B4-BE49-F238E27FC236}">
                <a16:creationId xmlns:a16="http://schemas.microsoft.com/office/drawing/2014/main" id="{FFB41024-585F-4DD0-90E8-B6D23FDAA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124" y="1465898"/>
            <a:ext cx="3271836" cy="196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0" descr="weiboì ëí ì´ë¯¸ì§ ê²ìê²°ê³¼">
            <a:extLst>
              <a:ext uri="{FF2B5EF4-FFF2-40B4-BE49-F238E27FC236}">
                <a16:creationId xmlns:a16="http://schemas.microsoft.com/office/drawing/2014/main" id="{93FC21C3-0F4A-4D6A-8CBB-D1F0B2A23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4716" y="3822235"/>
            <a:ext cx="2637464" cy="19631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ED847F4-A219-46B9-AD63-9677943CC1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5425" y="3800425"/>
            <a:ext cx="2637464" cy="197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9689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</TotalTime>
  <Words>166</Words>
  <Application>Microsoft Office PowerPoint</Application>
  <PresentationFormat>와이드스크린</PresentationFormat>
  <Paragraphs>58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Complicated       Unsatisfied</vt:lpstr>
      <vt:lpstr>SIMPLE</vt:lpstr>
      <vt:lpstr>SIMPLE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PERFECT, NOW DOES IT WORK?</vt:lpstr>
      <vt:lpstr>PowerPoint 프레젠테이션</vt:lpstr>
      <vt:lpstr>PowerPoint 프레젠테이션</vt:lpstr>
      <vt:lpstr>PowerPoint 프레젠테이션</vt:lpstr>
      <vt:lpstr>VALUE FROM POI DATA</vt:lpstr>
      <vt:lpstr>PowerPoint 프레젠테이션</vt:lpstr>
      <vt:lpstr>PowerPoint 프레젠테이션</vt:lpstr>
      <vt:lpstr>COST STRUCTURE</vt:lpstr>
      <vt:lpstr>REVENUE</vt:lpstr>
      <vt:lpstr>PowerPoint 프레젠테이션</vt:lpstr>
      <vt:lpstr>PowerPoint 프레젠테이션</vt:lpstr>
      <vt:lpstr>PowerPoint 프레젠테이션</vt:lpstr>
      <vt:lpstr>WHY?</vt:lpstr>
      <vt:lpstr>Thank You 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60</cp:revision>
  <dcterms:created xsi:type="dcterms:W3CDTF">2018-12-15T06:05:49Z</dcterms:created>
  <dcterms:modified xsi:type="dcterms:W3CDTF">2018-12-15T12:37:56Z</dcterms:modified>
</cp:coreProperties>
</file>